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media/image1.jpeg" ContentType="image/jpe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8F9C8B5-0238-4500-83F9-7927F7A2901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A4FCCF-62A7-4555-B626-00F84A5131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D71476-E4CC-46BF-BF29-BD58E8415B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FEB95D-5050-4489-ACB9-F4EE768272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C66FBC-B4D2-4E6D-BE2F-FDFF5BCD1B9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691162-5A1B-449D-A3BE-E298214E63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B07729-391A-4422-8967-6017071B51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1C8D26-F202-4980-8CFB-A3C6567ABD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3E6C2F-7074-4388-A87E-7673762E33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BF86B5-6E04-429B-AA24-09955E0629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992388-936E-47D9-83D1-66E27AD498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1EAB0B-171A-41AB-A913-D38E26C684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952812-6D4D-4D7C-903B-CEE1BA5AA1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698F62-5921-44C5-B0F9-827790C818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2D8CEC-81E3-40FE-A62B-00AC7E4BDC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276DF0-962D-4469-81B3-7FAB7BC779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AE0A04-472F-4946-BE8C-3EE55E38FE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33FC2B-3502-4854-B0A8-268CDC93D3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B466C5-4A3A-4D70-B377-A335B5D2C9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30235C-AED5-4AE2-9650-05AD99B82E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09D64D-F7D8-46BF-B97F-90F8D38157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C3E33F-DEA8-4211-ABD6-646858D308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967272-C396-4DFE-92EF-20343C4B06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0084BB-F4EC-4EEB-8CE1-178DD46216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E5506A-DF23-4CEC-A71B-756453173E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0048B3-FADB-4E55-B2D0-0C2CBFF079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s-ES_tradnl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s-ES_tradnl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s-ES_tradnl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s-ES_tradnl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s-ES_tradnl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s-ES_tradnl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DF454D-A8D5-42D4-9E7C-E0C3C844E65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s-ES_tradnl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381DC9-A6F5-4AC3-94E0-12F99B140F1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slideLayout" Target="../slideLayouts/slideLayout14.xml"/><Relationship Id="rId12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iStock-905434454.jpg"/>
          <p:cNvPicPr/>
          <p:nvPr/>
        </p:nvPicPr>
        <p:blipFill>
          <a:blip r:embed="rId1"/>
          <a:srcRect l="25609" t="-168" r="51386" b="210"/>
          <a:stretch/>
        </p:blipFill>
        <p:spPr>
          <a:xfrm>
            <a:off x="-720" y="-15840"/>
            <a:ext cx="2346480" cy="687348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7" descr="logo-jim-blanc.png"/>
          <p:cNvPicPr/>
          <p:nvPr/>
        </p:nvPicPr>
        <p:blipFill>
          <a:blip r:embed="rId2"/>
          <a:stretch/>
        </p:blipFill>
        <p:spPr>
          <a:xfrm>
            <a:off x="401400" y="250200"/>
            <a:ext cx="1625040" cy="434880"/>
          </a:xfrm>
          <a:prstGeom prst="rect">
            <a:avLst/>
          </a:prstGeom>
          <a:ln w="0">
            <a:noFill/>
          </a:ln>
        </p:spPr>
      </p:pic>
      <p:sp>
        <p:nvSpPr>
          <p:cNvPr id="90" name="Rectangle 9"/>
          <p:cNvSpPr/>
          <p:nvPr/>
        </p:nvSpPr>
        <p:spPr>
          <a:xfrm>
            <a:off x="0" y="3206880"/>
            <a:ext cx="2355480" cy="3658680"/>
          </a:xfrm>
          <a:prstGeom prst="rect">
            <a:avLst/>
          </a:prstGeom>
          <a:gradFill rotWithShape="0">
            <a:gsLst>
              <a:gs pos="0">
                <a:srgbClr val="000000">
                  <a:alpha val="62352"/>
                </a:srgbClr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1" name="TextBox 8"/>
          <p:cNvSpPr/>
          <p:nvPr/>
        </p:nvSpPr>
        <p:spPr>
          <a:xfrm>
            <a:off x="-218520" y="4711680"/>
            <a:ext cx="2795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CHARLOTTE WALKER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10"/>
          <p:cNvSpPr/>
          <p:nvPr/>
        </p:nvSpPr>
        <p:spPr>
          <a:xfrm>
            <a:off x="387720" y="4983480"/>
            <a:ext cx="15379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alibri"/>
              </a:rPr>
              <a:t>27, Los Angeles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11"/>
          <p:cNvSpPr/>
          <p:nvPr/>
        </p:nvSpPr>
        <p:spPr>
          <a:xfrm>
            <a:off x="411120" y="5446440"/>
            <a:ext cx="1537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</a:rPr>
              <a:t>UX DESIGNER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Straight Connector 13"/>
          <p:cNvCxnSpPr/>
          <p:nvPr/>
        </p:nvCxnSpPr>
        <p:spPr>
          <a:xfrm>
            <a:off x="809640" y="5337720"/>
            <a:ext cx="745560" cy="360"/>
          </a:xfrm>
          <a:prstGeom prst="straightConnector1">
            <a:avLst/>
          </a:prstGeom>
          <a:ln w="3175">
            <a:solidFill>
              <a:srgbClr val="ffffff"/>
            </a:solidFill>
            <a:round/>
          </a:ln>
        </p:spPr>
      </p:cxnSp>
      <p:sp>
        <p:nvSpPr>
          <p:cNvPr id="95" name="TextBox 14"/>
          <p:cNvSpPr/>
          <p:nvPr/>
        </p:nvSpPr>
        <p:spPr>
          <a:xfrm>
            <a:off x="252720" y="5855760"/>
            <a:ext cx="919800" cy="11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1" lang="en-US" sz="1200" spc="-1" strike="noStrike" baseline="30000">
                <a:solidFill>
                  <a:srgbClr val="ffffff"/>
                </a:solidFill>
                <a:latin typeface="Calibri"/>
              </a:rPr>
              <a:t>· STATUS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  </a:t>
            </a: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SINGLE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200" spc="-1" strike="noStrike" baseline="30000">
                <a:solidFill>
                  <a:srgbClr val="ffffff"/>
                </a:solidFill>
                <a:latin typeface="Calibri"/>
              </a:rPr>
              <a:t>· TIER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 </a:t>
            </a:r>
            <a:r>
              <a:rPr b="0" lang="en-GB" sz="1200" spc="-1" strike="noStrike" baseline="30000">
                <a:solidFill>
                  <a:srgbClr val="ffffff"/>
                </a:solidFill>
                <a:latin typeface="Calibri"/>
              </a:rPr>
              <a:t>MID-LEVEL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15"/>
          <p:cNvSpPr/>
          <p:nvPr/>
        </p:nvSpPr>
        <p:spPr>
          <a:xfrm>
            <a:off x="1268280" y="5855760"/>
            <a:ext cx="100980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1" lang="en-US" sz="1200" spc="-1" strike="noStrike" baseline="30000">
                <a:solidFill>
                  <a:srgbClr val="ffffff"/>
                </a:solidFill>
                <a:latin typeface="Calibri"/>
              </a:rPr>
              <a:t>· SALARY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$50K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200" spc="-1" strike="noStrike" baseline="30000">
                <a:solidFill>
                  <a:srgbClr val="ffffff"/>
                </a:solidFill>
                <a:latin typeface="Calibri"/>
              </a:rPr>
              <a:t>· ARCHETYPE</a:t>
            </a:r>
            <a:r>
              <a:rPr b="0" lang="en-US" sz="1200" spc="-1" strike="noStrike" baseline="30000">
                <a:solidFill>
                  <a:srgbClr val="ffffff"/>
                </a:solidFill>
                <a:latin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200" spc="-1" strike="noStrike" baseline="30000">
                <a:solidFill>
                  <a:srgbClr val="ffffff"/>
                </a:solidFill>
                <a:latin typeface="Calibri"/>
              </a:rPr>
              <a:t>PERFECTIONIST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16"/>
          <p:cNvSpPr/>
          <p:nvPr/>
        </p:nvSpPr>
        <p:spPr>
          <a:xfrm>
            <a:off x="2806200" y="219600"/>
            <a:ext cx="14576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1a8cb2"/>
                </a:solidFill>
                <a:latin typeface="Calibri"/>
              </a:rPr>
              <a:t>PERSONALITY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17"/>
          <p:cNvSpPr/>
          <p:nvPr/>
        </p:nvSpPr>
        <p:spPr>
          <a:xfrm>
            <a:off x="4480200" y="222840"/>
            <a:ext cx="14576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1a8cb2"/>
                </a:solidFill>
                <a:latin typeface="Calibri"/>
              </a:rPr>
              <a:t>BIO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4202640" y="515160"/>
            <a:ext cx="2572200" cy="23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0000"/>
              </a:lnSpc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Charlotte recently started a new job as a UX design in a  mid-size bank. She moved over from the start-up world and is still getting used to all the changes, particularly the paperwork. She’s excited to bring a user-focused perspective to the design department but nervous because she’s the bank’s first UXer.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Outside of the office she’s a sports</a:t>
            </a:r>
            <a:r>
              <a:rPr b="0" lang="es-ES_tradnl" sz="800" spc="-1" strike="noStrike">
                <a:solidFill>
                  <a:srgbClr val="808080"/>
                </a:solidFill>
                <a:latin typeface="Calibri"/>
              </a:rPr>
              <a:t>-mad psychology grad</a:t>
            </a: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. She enjoys reading UX blogs and will sometimes go to UX-related conferences if they’re nearby. She’s also tuned into design channels like Dribbble.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2585520" y="4545000"/>
            <a:ext cx="1975680" cy="20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Introduce user focused mentality and methods into traditional company landscape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Improve usability of bank’s customer facing interfaces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Grow the UX team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21"/>
          <p:cNvSpPr/>
          <p:nvPr/>
        </p:nvSpPr>
        <p:spPr>
          <a:xfrm>
            <a:off x="4853160" y="4551480"/>
            <a:ext cx="1975680" cy="21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7f7f7f"/>
                </a:solidFill>
                <a:latin typeface="Calibri"/>
              </a:rPr>
              <a:t>Getting buy-in for the new department’s activities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7f7f7f"/>
                </a:solidFill>
                <a:latin typeface="Calibri"/>
              </a:rPr>
              <a:t>Dealing with more bureaucracy than in her old job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7f7f7f"/>
                </a:solidFill>
                <a:latin typeface="Calibri"/>
              </a:rPr>
              <a:t>Communicating necessity for change to development </a:t>
            </a:r>
            <a:r>
              <a:rPr b="0" lang="es-ES_tradnl" sz="800" spc="-1" strike="noStrike">
                <a:solidFill>
                  <a:srgbClr val="7f7f7f"/>
                </a:solidFill>
                <a:latin typeface="Calibri"/>
              </a:rPr>
              <a:t>team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22"/>
          <p:cNvSpPr/>
          <p:nvPr/>
        </p:nvSpPr>
        <p:spPr>
          <a:xfrm>
            <a:off x="2969640" y="427932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Goals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23"/>
          <p:cNvSpPr/>
          <p:nvPr/>
        </p:nvSpPr>
        <p:spPr>
          <a:xfrm>
            <a:off x="5171760" y="427176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Frustrations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24"/>
          <p:cNvSpPr/>
          <p:nvPr/>
        </p:nvSpPr>
        <p:spPr>
          <a:xfrm>
            <a:off x="2927160" y="302796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Motivations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25"/>
          <p:cNvSpPr/>
          <p:nvPr/>
        </p:nvSpPr>
        <p:spPr>
          <a:xfrm>
            <a:off x="2543760" y="486000"/>
            <a:ext cx="124344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Prototyping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Interviewing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Design Thinking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Empathy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b="0" lang="en-GB" sz="800" spc="-1" strike="noStrike">
                <a:solidFill>
                  <a:srgbClr val="808080"/>
                </a:solidFill>
                <a:latin typeface="Calibri"/>
              </a:rPr>
              <a:t>Coding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27"/>
          <p:cNvSpPr/>
          <p:nvPr/>
        </p:nvSpPr>
        <p:spPr>
          <a:xfrm>
            <a:off x="7005960" y="-6120"/>
            <a:ext cx="2146680" cy="1244880"/>
          </a:xfrm>
          <a:prstGeom prst="rect">
            <a:avLst/>
          </a:prstGeom>
          <a:gradFill rotWithShape="0">
            <a:gsLst>
              <a:gs pos="0">
                <a:srgbClr val="147fae"/>
              </a:gs>
              <a:gs pos="100000">
                <a:srgbClr val="269fb8"/>
              </a:gs>
            </a:gsLst>
            <a:lin ang="0"/>
          </a:gra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7" name="TextBox 26"/>
          <p:cNvSpPr/>
          <p:nvPr/>
        </p:nvSpPr>
        <p:spPr>
          <a:xfrm>
            <a:off x="7369200" y="316800"/>
            <a:ext cx="1502640" cy="6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40000"/>
              </a:lnSpc>
            </a:pPr>
            <a:r>
              <a:rPr b="0" lang="en-GB" sz="900" spc="-1" strike="noStrike">
                <a:solidFill>
                  <a:srgbClr val="ffffff"/>
                </a:solidFill>
                <a:latin typeface="Calibri"/>
              </a:rPr>
              <a:t>“</a:t>
            </a:r>
            <a:r>
              <a:rPr b="0" lang="en-GB" sz="900" spc="-1" strike="noStrike">
                <a:solidFill>
                  <a:srgbClr val="ffffff"/>
                </a:solidFill>
                <a:latin typeface="Calibri"/>
              </a:rPr>
              <a:t>I want to help my team deliver great user experiences”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28"/>
          <p:cNvSpPr/>
          <p:nvPr/>
        </p:nvSpPr>
        <p:spPr>
          <a:xfrm>
            <a:off x="7164720" y="437400"/>
            <a:ext cx="853200" cy="8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50000"/>
              </a:lnSpc>
            </a:pPr>
            <a:r>
              <a:rPr b="0" lang="es-ES_tradnl" sz="8000" spc="-1" strike="noStrike">
                <a:solidFill>
                  <a:srgbClr val="ffffff">
                    <a:alpha val="26000"/>
                  </a:srgbClr>
                </a:solidFill>
                <a:latin typeface="Georgia"/>
              </a:rPr>
              <a:t>“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30"/>
          <p:cNvSpPr/>
          <p:nvPr/>
        </p:nvSpPr>
        <p:spPr>
          <a:xfrm rot="10800000">
            <a:off x="7507800" y="-91440"/>
            <a:ext cx="1374120" cy="8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50000"/>
              </a:lnSpc>
            </a:pPr>
            <a:r>
              <a:rPr b="0" lang="es-ES_tradnl" sz="8000" spc="-1" strike="noStrike">
                <a:solidFill>
                  <a:srgbClr val="ffffff">
                    <a:alpha val="26000"/>
                  </a:srgbClr>
                </a:solidFill>
                <a:latin typeface="Georgia"/>
              </a:rPr>
              <a:t>“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Rectangle 31"/>
          <p:cNvSpPr/>
          <p:nvPr/>
        </p:nvSpPr>
        <p:spPr>
          <a:xfrm>
            <a:off x="7005960" y="1239120"/>
            <a:ext cx="2137680" cy="562644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00"/>
              </a:solidFill>
              <a:latin typeface="Calibri"/>
            </a:endParaRPr>
          </a:p>
        </p:txBody>
      </p:sp>
      <p:cxnSp>
        <p:nvCxnSpPr>
          <p:cNvPr id="111" name="Straight Connector 33"/>
          <p:cNvCxnSpPr/>
          <p:nvPr/>
        </p:nvCxnSpPr>
        <p:spPr>
          <a:xfrm>
            <a:off x="3963240" y="0"/>
            <a:ext cx="360" cy="2769840"/>
          </a:xfrm>
          <a:prstGeom prst="straightConnector1">
            <a:avLst/>
          </a:prstGeom>
          <a:ln w="15875">
            <a:solidFill>
              <a:srgbClr val="26a3a1">
                <a:alpha val="10000"/>
              </a:srgbClr>
            </a:solidFill>
            <a:round/>
          </a:ln>
        </p:spPr>
      </p:cxnSp>
      <p:cxnSp>
        <p:nvCxnSpPr>
          <p:cNvPr id="112" name="Straight Connector 36"/>
          <p:cNvCxnSpPr/>
          <p:nvPr/>
        </p:nvCxnSpPr>
        <p:spPr>
          <a:xfrm flipH="1">
            <a:off x="2349000" y="2769480"/>
            <a:ext cx="4650480" cy="360"/>
          </a:xfrm>
          <a:prstGeom prst="straightConnector1">
            <a:avLst/>
          </a:prstGeom>
          <a:ln w="15875">
            <a:solidFill>
              <a:srgbClr val="26a3a1">
                <a:alpha val="10000"/>
              </a:srgbClr>
            </a:solidFill>
            <a:round/>
          </a:ln>
        </p:spPr>
      </p:cxnSp>
      <p:cxnSp>
        <p:nvCxnSpPr>
          <p:cNvPr id="113" name="Straight Connector 38"/>
          <p:cNvCxnSpPr/>
          <p:nvPr/>
        </p:nvCxnSpPr>
        <p:spPr>
          <a:xfrm flipH="1">
            <a:off x="2355480" y="3981600"/>
            <a:ext cx="4650480" cy="360"/>
          </a:xfrm>
          <a:prstGeom prst="straightConnector1">
            <a:avLst/>
          </a:prstGeom>
          <a:ln w="15875">
            <a:solidFill>
              <a:srgbClr val="26a3a1">
                <a:alpha val="10000"/>
              </a:srgbClr>
            </a:solidFill>
            <a:round/>
          </a:ln>
        </p:spPr>
      </p:cxnSp>
      <p:cxnSp>
        <p:nvCxnSpPr>
          <p:cNvPr id="114" name="Straight Connector 39"/>
          <p:cNvCxnSpPr/>
          <p:nvPr/>
        </p:nvCxnSpPr>
        <p:spPr>
          <a:xfrm>
            <a:off x="4645440" y="3984480"/>
            <a:ext cx="360" cy="2988000"/>
          </a:xfrm>
          <a:prstGeom prst="straightConnector1">
            <a:avLst/>
          </a:prstGeom>
          <a:ln w="15875">
            <a:solidFill>
              <a:srgbClr val="26a3a1">
                <a:alpha val="10000"/>
              </a:srgbClr>
            </a:solidFill>
            <a:round/>
          </a:ln>
        </p:spPr>
      </p:cxnSp>
      <p:sp>
        <p:nvSpPr>
          <p:cNvPr id="115" name="TextBox 41"/>
          <p:cNvSpPr/>
          <p:nvPr/>
        </p:nvSpPr>
        <p:spPr>
          <a:xfrm>
            <a:off x="7168320" y="145692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Behavior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42"/>
          <p:cNvSpPr/>
          <p:nvPr/>
        </p:nvSpPr>
        <p:spPr>
          <a:xfrm>
            <a:off x="7207560" y="400608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Influences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43"/>
          <p:cNvSpPr/>
          <p:nvPr/>
        </p:nvSpPr>
        <p:spPr>
          <a:xfrm>
            <a:off x="7181280" y="1712520"/>
            <a:ext cx="11973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Overseeing builds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Box 45"/>
          <p:cNvSpPr/>
          <p:nvPr/>
        </p:nvSpPr>
        <p:spPr>
          <a:xfrm>
            <a:off x="7194240" y="2108880"/>
            <a:ext cx="107820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Writing specs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Box 46"/>
          <p:cNvSpPr/>
          <p:nvPr/>
        </p:nvSpPr>
        <p:spPr>
          <a:xfrm>
            <a:off x="7200720" y="2491920"/>
            <a:ext cx="10717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Designing features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47"/>
          <p:cNvSpPr/>
          <p:nvPr/>
        </p:nvSpPr>
        <p:spPr>
          <a:xfrm>
            <a:off x="7194240" y="2894400"/>
            <a:ext cx="8895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Meetings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48"/>
          <p:cNvSpPr/>
          <p:nvPr/>
        </p:nvSpPr>
        <p:spPr>
          <a:xfrm>
            <a:off x="7192080" y="3306600"/>
            <a:ext cx="118656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User testing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ctangle 49"/>
          <p:cNvSpPr/>
          <p:nvPr/>
        </p:nvSpPr>
        <p:spPr>
          <a:xfrm>
            <a:off x="7281360" y="2348280"/>
            <a:ext cx="1502640" cy="5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3" name="Rectangle 51"/>
          <p:cNvSpPr/>
          <p:nvPr/>
        </p:nvSpPr>
        <p:spPr>
          <a:xfrm>
            <a:off x="7283520" y="2348280"/>
            <a:ext cx="907920" cy="50040"/>
          </a:xfrm>
          <a:prstGeom prst="rect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Rectangle 52"/>
          <p:cNvSpPr/>
          <p:nvPr/>
        </p:nvSpPr>
        <p:spPr>
          <a:xfrm>
            <a:off x="7280280" y="1960560"/>
            <a:ext cx="1502640" cy="5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5" name="Rectangle 53"/>
          <p:cNvSpPr/>
          <p:nvPr/>
        </p:nvSpPr>
        <p:spPr>
          <a:xfrm>
            <a:off x="7282440" y="1960560"/>
            <a:ext cx="1203120" cy="50040"/>
          </a:xfrm>
          <a:prstGeom prst="rect">
            <a:avLst/>
          </a:prstGeom>
          <a:solidFill>
            <a:srgbClr val="1b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6" name="Rectangle 55"/>
          <p:cNvSpPr/>
          <p:nvPr/>
        </p:nvSpPr>
        <p:spPr>
          <a:xfrm>
            <a:off x="7283520" y="2739960"/>
            <a:ext cx="1499400" cy="50040"/>
          </a:xfrm>
          <a:prstGeom prst="rect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Rectangle 56"/>
          <p:cNvSpPr/>
          <p:nvPr/>
        </p:nvSpPr>
        <p:spPr>
          <a:xfrm>
            <a:off x="7278120" y="3156480"/>
            <a:ext cx="1502640" cy="5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8" name="Rectangle 57"/>
          <p:cNvSpPr/>
          <p:nvPr/>
        </p:nvSpPr>
        <p:spPr>
          <a:xfrm>
            <a:off x="7280280" y="3156480"/>
            <a:ext cx="351720" cy="50040"/>
          </a:xfrm>
          <a:prstGeom prst="rect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9" name="Rectangle 58"/>
          <p:cNvSpPr/>
          <p:nvPr/>
        </p:nvSpPr>
        <p:spPr>
          <a:xfrm>
            <a:off x="7281360" y="3557160"/>
            <a:ext cx="1502640" cy="5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Rectangle 59"/>
          <p:cNvSpPr/>
          <p:nvPr/>
        </p:nvSpPr>
        <p:spPr>
          <a:xfrm>
            <a:off x="7283520" y="3557160"/>
            <a:ext cx="671760" cy="50040"/>
          </a:xfrm>
          <a:prstGeom prst="rect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5400" bIns="54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1" name="TextBox 60"/>
          <p:cNvSpPr/>
          <p:nvPr/>
        </p:nvSpPr>
        <p:spPr>
          <a:xfrm>
            <a:off x="7179480" y="4204800"/>
            <a:ext cx="895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250000"/>
              </a:lnSpc>
            </a:pPr>
            <a:r>
              <a:rPr b="0" lang="en-GB" sz="600" spc="-1" strike="noStrike">
                <a:solidFill>
                  <a:srgbClr val="206d7c"/>
                </a:solidFill>
                <a:latin typeface="Calibri"/>
              </a:rPr>
              <a:t>·  CREDIBILITY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r>
              <a:rPr b="0" lang="en-GB" sz="600" spc="-1" strike="noStrike">
                <a:solidFill>
                  <a:srgbClr val="206d7c"/>
                </a:solidFill>
                <a:latin typeface="Calibri"/>
              </a:rPr>
              <a:t>·  </a:t>
            </a:r>
            <a:r>
              <a:rPr b="0" lang="es-ES_tradnl" sz="600" spc="-1" strike="noStrike">
                <a:solidFill>
                  <a:srgbClr val="206d7c"/>
                </a:solidFill>
                <a:latin typeface="Calibri"/>
              </a:rPr>
              <a:t>COLLEAGUES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r>
              <a:rPr b="0" lang="es-ES_tradnl" sz="600" spc="-1" strike="noStrike">
                <a:solidFill>
                  <a:srgbClr val="206d7c"/>
                </a:solidFill>
                <a:latin typeface="Calibri"/>
              </a:rPr>
              <a:t>·  TECHNOLOGY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61"/>
          <p:cNvSpPr/>
          <p:nvPr/>
        </p:nvSpPr>
        <p:spPr>
          <a:xfrm>
            <a:off x="-1076400" y="10494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Box 62"/>
          <p:cNvSpPr/>
          <p:nvPr/>
        </p:nvSpPr>
        <p:spPr>
          <a:xfrm>
            <a:off x="7942680" y="4195440"/>
            <a:ext cx="895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250000"/>
              </a:lnSpc>
            </a:pPr>
            <a:r>
              <a:rPr b="0" lang="en-GB" sz="600" spc="-1" strike="noStrike">
                <a:solidFill>
                  <a:srgbClr val="206d7c"/>
                </a:solidFill>
                <a:latin typeface="Calibri"/>
              </a:rPr>
              <a:t>·  BLOGS/ FORUMS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r>
              <a:rPr b="0" lang="en-GB" sz="600" spc="-1" strike="noStrike">
                <a:solidFill>
                  <a:srgbClr val="206d7c"/>
                </a:solidFill>
                <a:latin typeface="Calibri"/>
              </a:rPr>
              <a:t>·  </a:t>
            </a:r>
            <a:r>
              <a:rPr b="0" lang="es-ES_tradnl" sz="600" spc="-1" strike="noStrike">
                <a:solidFill>
                  <a:srgbClr val="206d7c"/>
                </a:solidFill>
                <a:latin typeface="Calibri"/>
              </a:rPr>
              <a:t>PSYCHOLOGY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r>
              <a:rPr b="0" lang="es-ES_tradnl" sz="600" spc="-1" strike="noStrike">
                <a:solidFill>
                  <a:srgbClr val="206d7c"/>
                </a:solidFill>
                <a:latin typeface="Calibri"/>
              </a:rPr>
              <a:t>·  </a:t>
            </a:r>
            <a:r>
              <a:rPr b="0" lang="en-GB" sz="600" spc="-1" strike="noStrike">
                <a:solidFill>
                  <a:srgbClr val="206d7c"/>
                </a:solidFill>
                <a:latin typeface="Calibri"/>
              </a:rPr>
              <a:t>UI TRENDS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2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" name="Straight Connector 70"/>
          <p:cNvCxnSpPr/>
          <p:nvPr/>
        </p:nvCxnSpPr>
        <p:spPr>
          <a:xfrm>
            <a:off x="7277760" y="3850920"/>
            <a:ext cx="15483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cxnSp>
        <p:nvCxnSpPr>
          <p:cNvPr id="135" name="Straight Connector 74"/>
          <p:cNvCxnSpPr/>
          <p:nvPr/>
        </p:nvCxnSpPr>
        <p:spPr>
          <a:xfrm>
            <a:off x="3574080" y="3435480"/>
            <a:ext cx="946800" cy="360"/>
          </a:xfrm>
          <a:prstGeom prst="straightConnector1">
            <a:avLst/>
          </a:prstGeom>
          <a:ln>
            <a:solidFill>
              <a:srgbClr val="cfeafa"/>
            </a:solidFill>
            <a:round/>
          </a:ln>
        </p:spPr>
      </p:cxnSp>
      <p:cxnSp>
        <p:nvCxnSpPr>
          <p:cNvPr id="136" name="Straight Connector 75"/>
          <p:cNvCxnSpPr/>
          <p:nvPr/>
        </p:nvCxnSpPr>
        <p:spPr>
          <a:xfrm>
            <a:off x="3574080" y="3435480"/>
            <a:ext cx="615600" cy="360"/>
          </a:xfrm>
          <a:prstGeom prst="straightConnector1">
            <a:avLst/>
          </a:prstGeom>
          <a:ln>
            <a:solidFill>
              <a:srgbClr val="1a8cb2"/>
            </a:solidFill>
            <a:round/>
          </a:ln>
        </p:spPr>
      </p:cxnSp>
      <p:cxnSp>
        <p:nvCxnSpPr>
          <p:cNvPr id="137" name="Straight Connector 77"/>
          <p:cNvCxnSpPr/>
          <p:nvPr/>
        </p:nvCxnSpPr>
        <p:spPr>
          <a:xfrm>
            <a:off x="3574080" y="3657960"/>
            <a:ext cx="946800" cy="360"/>
          </a:xfrm>
          <a:prstGeom prst="straightConnector1">
            <a:avLst/>
          </a:prstGeom>
          <a:ln>
            <a:solidFill>
              <a:srgbClr val="cfeafa"/>
            </a:solidFill>
            <a:round/>
          </a:ln>
        </p:spPr>
      </p:cxnSp>
      <p:cxnSp>
        <p:nvCxnSpPr>
          <p:cNvPr id="138" name="Straight Connector 78"/>
          <p:cNvCxnSpPr/>
          <p:nvPr/>
        </p:nvCxnSpPr>
        <p:spPr>
          <a:xfrm>
            <a:off x="3575880" y="3662280"/>
            <a:ext cx="376560" cy="360"/>
          </a:xfrm>
          <a:prstGeom prst="straightConnector1">
            <a:avLst/>
          </a:prstGeom>
          <a:ln>
            <a:solidFill>
              <a:srgbClr val="1a8cb2"/>
            </a:solidFill>
            <a:round/>
          </a:ln>
        </p:spPr>
      </p:cxnSp>
      <p:cxnSp>
        <p:nvCxnSpPr>
          <p:cNvPr id="139" name="Straight Connector 81"/>
          <p:cNvCxnSpPr/>
          <p:nvPr/>
        </p:nvCxnSpPr>
        <p:spPr>
          <a:xfrm>
            <a:off x="5697000" y="3440160"/>
            <a:ext cx="946800" cy="360"/>
          </a:xfrm>
          <a:prstGeom prst="straightConnector1">
            <a:avLst/>
          </a:prstGeom>
          <a:ln>
            <a:solidFill>
              <a:srgbClr val="cfeafa"/>
            </a:solidFill>
            <a:round/>
          </a:ln>
        </p:spPr>
      </p:cxnSp>
      <p:cxnSp>
        <p:nvCxnSpPr>
          <p:cNvPr id="140" name="Straight Connector 82"/>
          <p:cNvCxnSpPr/>
          <p:nvPr/>
        </p:nvCxnSpPr>
        <p:spPr>
          <a:xfrm>
            <a:off x="5697000" y="3440160"/>
            <a:ext cx="288000" cy="360"/>
          </a:xfrm>
          <a:prstGeom prst="straightConnector1">
            <a:avLst/>
          </a:prstGeom>
          <a:ln>
            <a:solidFill>
              <a:srgbClr val="1a8cb2"/>
            </a:solidFill>
            <a:round/>
          </a:ln>
        </p:spPr>
      </p:cxnSp>
      <p:cxnSp>
        <p:nvCxnSpPr>
          <p:cNvPr id="141" name="Straight Connector 84"/>
          <p:cNvCxnSpPr/>
          <p:nvPr/>
        </p:nvCxnSpPr>
        <p:spPr>
          <a:xfrm>
            <a:off x="5697000" y="3659040"/>
            <a:ext cx="946800" cy="360"/>
          </a:xfrm>
          <a:prstGeom prst="straightConnector1">
            <a:avLst/>
          </a:prstGeom>
          <a:ln>
            <a:solidFill>
              <a:srgbClr val="cfeafa"/>
            </a:solidFill>
            <a:round/>
          </a:ln>
        </p:spPr>
      </p:cxnSp>
      <p:cxnSp>
        <p:nvCxnSpPr>
          <p:cNvPr id="142" name="Straight Connector 85"/>
          <p:cNvCxnSpPr/>
          <p:nvPr/>
        </p:nvCxnSpPr>
        <p:spPr>
          <a:xfrm>
            <a:off x="5697000" y="3659040"/>
            <a:ext cx="705240" cy="5760"/>
          </a:xfrm>
          <a:prstGeom prst="straightConnector1">
            <a:avLst/>
          </a:prstGeom>
          <a:ln>
            <a:solidFill>
              <a:srgbClr val="1a8cb2"/>
            </a:solidFill>
            <a:round/>
          </a:ln>
        </p:spPr>
      </p:cxnSp>
      <p:sp>
        <p:nvSpPr>
          <p:cNvPr id="143" name="Oval 88"/>
          <p:cNvSpPr/>
          <p:nvPr/>
        </p:nvSpPr>
        <p:spPr>
          <a:xfrm>
            <a:off x="4108320" y="3390840"/>
            <a:ext cx="89280" cy="89280"/>
          </a:xfrm>
          <a:prstGeom prst="ellipse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18360" bIns="1836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1a8cb2"/>
              </a:solidFill>
              <a:latin typeface="Calibri"/>
            </a:endParaRPr>
          </a:p>
        </p:txBody>
      </p:sp>
      <p:sp>
        <p:nvSpPr>
          <p:cNvPr id="144" name="Oval 89"/>
          <p:cNvSpPr/>
          <p:nvPr/>
        </p:nvSpPr>
        <p:spPr>
          <a:xfrm>
            <a:off x="3887640" y="3612240"/>
            <a:ext cx="89280" cy="89280"/>
          </a:xfrm>
          <a:prstGeom prst="ellipse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18360" bIns="1836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1a8cb2"/>
              </a:solidFill>
              <a:latin typeface="Calibri"/>
            </a:endParaRPr>
          </a:p>
        </p:txBody>
      </p:sp>
      <p:sp>
        <p:nvSpPr>
          <p:cNvPr id="145" name="Oval 90"/>
          <p:cNvSpPr/>
          <p:nvPr/>
        </p:nvSpPr>
        <p:spPr>
          <a:xfrm>
            <a:off x="5921640" y="3389760"/>
            <a:ext cx="89280" cy="89280"/>
          </a:xfrm>
          <a:prstGeom prst="ellipse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18360" bIns="1836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1a8cb2"/>
              </a:solidFill>
              <a:latin typeface="Calibri"/>
            </a:endParaRPr>
          </a:p>
        </p:txBody>
      </p:sp>
      <p:sp>
        <p:nvSpPr>
          <p:cNvPr id="146" name="Oval 91"/>
          <p:cNvSpPr/>
          <p:nvPr/>
        </p:nvSpPr>
        <p:spPr>
          <a:xfrm>
            <a:off x="6352560" y="3614400"/>
            <a:ext cx="89280" cy="89280"/>
          </a:xfrm>
          <a:prstGeom prst="ellipse">
            <a:avLst/>
          </a:prstGeom>
          <a:solidFill>
            <a:srgbClr val="1a8cb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18360" bIns="1836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1a8cb2"/>
              </a:solidFill>
              <a:latin typeface="Calibri"/>
            </a:endParaRPr>
          </a:p>
        </p:txBody>
      </p:sp>
      <p:sp>
        <p:nvSpPr>
          <p:cNvPr id="147" name="TextBox 92"/>
          <p:cNvSpPr/>
          <p:nvPr/>
        </p:nvSpPr>
        <p:spPr>
          <a:xfrm>
            <a:off x="2678760" y="3286800"/>
            <a:ext cx="10101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IMPACT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Box 93"/>
          <p:cNvSpPr/>
          <p:nvPr/>
        </p:nvSpPr>
        <p:spPr>
          <a:xfrm>
            <a:off x="2683440" y="3516840"/>
            <a:ext cx="10101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TEAMWORK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Box 94"/>
          <p:cNvSpPr/>
          <p:nvPr/>
        </p:nvSpPr>
        <p:spPr>
          <a:xfrm>
            <a:off x="4791600" y="3286800"/>
            <a:ext cx="7513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PROMOTION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Box 95"/>
          <p:cNvSpPr/>
          <p:nvPr/>
        </p:nvSpPr>
        <p:spPr>
          <a:xfrm>
            <a:off x="4795920" y="3506760"/>
            <a:ext cx="10101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700" spc="-1" strike="noStrike">
                <a:solidFill>
                  <a:srgbClr val="206d7c"/>
                </a:solidFill>
                <a:latin typeface="Calibri"/>
              </a:rPr>
              <a:t>USER NEEDS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Picture 96" descr="bio-icon.png"/>
          <p:cNvPicPr/>
          <p:nvPr/>
        </p:nvPicPr>
        <p:blipFill>
          <a:blip r:embed="rId3"/>
          <a:stretch/>
        </p:blipFill>
        <p:spPr>
          <a:xfrm>
            <a:off x="4278240" y="222840"/>
            <a:ext cx="223200" cy="22320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97" descr="frustrations-icon.png"/>
          <p:cNvPicPr/>
          <p:nvPr/>
        </p:nvPicPr>
        <p:blipFill>
          <a:blip r:embed="rId4"/>
          <a:stretch/>
        </p:blipFill>
        <p:spPr>
          <a:xfrm>
            <a:off x="4968000" y="4316400"/>
            <a:ext cx="207720" cy="20772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98" descr="goals-icon.png"/>
          <p:cNvPicPr/>
          <p:nvPr/>
        </p:nvPicPr>
        <p:blipFill>
          <a:blip r:embed="rId5"/>
          <a:stretch/>
        </p:blipFill>
        <p:spPr>
          <a:xfrm>
            <a:off x="2726640" y="4233600"/>
            <a:ext cx="240120" cy="2401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00" descr="personality-icon.png"/>
          <p:cNvPicPr/>
          <p:nvPr/>
        </p:nvPicPr>
        <p:blipFill>
          <a:blip r:embed="rId6"/>
          <a:stretch/>
        </p:blipFill>
        <p:spPr>
          <a:xfrm>
            <a:off x="2596680" y="209880"/>
            <a:ext cx="240120" cy="240120"/>
          </a:xfrm>
          <a:prstGeom prst="rect">
            <a:avLst/>
          </a:prstGeom>
          <a:ln w="0">
            <a:noFill/>
          </a:ln>
        </p:spPr>
      </p:pic>
      <p:sp>
        <p:nvSpPr>
          <p:cNvPr id="155" name="TextBox 104"/>
          <p:cNvSpPr/>
          <p:nvPr/>
        </p:nvSpPr>
        <p:spPr>
          <a:xfrm>
            <a:off x="7211880" y="6115320"/>
            <a:ext cx="71424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_tradnl" sz="700" spc="-1" strike="noStrike">
                <a:solidFill>
                  <a:srgbClr val="808080"/>
                </a:solidFill>
                <a:latin typeface="Calibri"/>
              </a:rPr>
              <a:t>Justinmind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63"/>
          <p:cNvSpPr/>
          <p:nvPr/>
        </p:nvSpPr>
        <p:spPr>
          <a:xfrm>
            <a:off x="7208280" y="5308920"/>
            <a:ext cx="1457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1a8cb2"/>
                </a:solidFill>
                <a:latin typeface="Calibri"/>
              </a:rPr>
              <a:t>Frequently used apps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105"/>
          <p:cNvSpPr/>
          <p:nvPr/>
        </p:nvSpPr>
        <p:spPr>
          <a:xfrm>
            <a:off x="7820640" y="6115320"/>
            <a:ext cx="5652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ES_tradnl" sz="700" spc="-1" strike="noStrike">
                <a:solidFill>
                  <a:srgbClr val="7f7f7f"/>
                </a:solidFill>
                <a:latin typeface="Calibri"/>
              </a:rPr>
              <a:t>Google Calendar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106"/>
          <p:cNvSpPr/>
          <p:nvPr/>
        </p:nvSpPr>
        <p:spPr>
          <a:xfrm>
            <a:off x="8364600" y="6125040"/>
            <a:ext cx="7142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700" spc="-1" strike="noStrike">
                <a:solidFill>
                  <a:srgbClr val="7f7f7f"/>
                </a:solidFill>
                <a:latin typeface="Calibri"/>
              </a:rPr>
              <a:t>PocketGuard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2" descr="motivations-icon.png"/>
          <p:cNvPicPr/>
          <p:nvPr/>
        </p:nvPicPr>
        <p:blipFill>
          <a:blip r:embed="rId7"/>
          <a:stretch/>
        </p:blipFill>
        <p:spPr>
          <a:xfrm>
            <a:off x="2755080" y="3006720"/>
            <a:ext cx="158400" cy="2304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4" descr="justinmind.png"/>
          <p:cNvPicPr/>
          <p:nvPr/>
        </p:nvPicPr>
        <p:blipFill>
          <a:blip r:embed="rId8"/>
          <a:stretch/>
        </p:blipFill>
        <p:spPr>
          <a:xfrm>
            <a:off x="7322760" y="5713920"/>
            <a:ext cx="339120" cy="32040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5" descr="google-calendar.png"/>
          <p:cNvPicPr/>
          <p:nvPr/>
        </p:nvPicPr>
        <p:blipFill>
          <a:blip r:embed="rId9"/>
          <a:stretch/>
        </p:blipFill>
        <p:spPr>
          <a:xfrm>
            <a:off x="7951680" y="5713920"/>
            <a:ext cx="285840" cy="28584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12" descr="pocketguard.png"/>
          <p:cNvPicPr/>
          <p:nvPr/>
        </p:nvPicPr>
        <p:blipFill>
          <a:blip r:embed="rId10"/>
          <a:stretch/>
        </p:blipFill>
        <p:spPr>
          <a:xfrm>
            <a:off x="8551080" y="5756400"/>
            <a:ext cx="301320" cy="246960"/>
          </a:xfrm>
          <a:prstGeom prst="rect">
            <a:avLst/>
          </a:prstGeom>
          <a:ln w="0">
            <a:noFill/>
          </a:ln>
        </p:spPr>
      </p:pic>
      <p:cxnSp>
        <p:nvCxnSpPr>
          <p:cNvPr id="163" name="Straight Connector 83"/>
          <p:cNvCxnSpPr/>
          <p:nvPr/>
        </p:nvCxnSpPr>
        <p:spPr>
          <a:xfrm>
            <a:off x="7287480" y="5159160"/>
            <a:ext cx="15483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Application>LibreOffice/7.5.2.2$Linux_X86_64 LibreOffice_project/50$Build-2</Application>
  <AppVersion>15.0000</AppVersion>
  <Words>224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2017-06-29T07:13:46Z</dcterms:created>
  <dc:creator>Elena</dc:creator>
  <dc:description/>
  <dc:language>en-US</dc:language>
  <cp:lastModifiedBy/>
  <dcterms:modified xsi:type="dcterms:W3CDTF">2023-05-22T16:55:21Z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3</vt:i4>
  </property>
</Properties>
</file>